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613" r:id="rId2"/>
    <p:sldId id="619" r:id="rId3"/>
    <p:sldId id="622" r:id="rId4"/>
    <p:sldId id="621" r:id="rId5"/>
    <p:sldId id="620" r:id="rId6"/>
    <p:sldId id="623" r:id="rId7"/>
    <p:sldId id="614" r:id="rId8"/>
    <p:sldId id="624" r:id="rId9"/>
    <p:sldId id="625" r:id="rId10"/>
    <p:sldId id="615" r:id="rId11"/>
    <p:sldId id="605" r:id="rId12"/>
    <p:sldId id="61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yak" initials="S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6E2C"/>
    <a:srgbClr val="E3CC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49" autoAdjust="0"/>
    <p:restoredTop sz="83585" autoAdjust="0"/>
  </p:normalViewPr>
  <p:slideViewPr>
    <p:cSldViewPr snapToGrid="0">
      <p:cViewPr>
        <p:scale>
          <a:sx n="100" d="100"/>
          <a:sy n="100" d="100"/>
        </p:scale>
        <p:origin x="14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1" d="100"/>
          <a:sy n="41" d="100"/>
        </p:scale>
        <p:origin x="-2333" y="-7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png>
</file>

<file path=ppt/media/image10.jpg>
</file>

<file path=ppt/media/image11.png>
</file>

<file path=ppt/media/image12.tif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237EBF-CC38-43CA-BBEA-4991507DE9C2}" type="datetimeFigureOut">
              <a:rPr lang="en-US" smtClean="0"/>
              <a:t>8/19/18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E4E77-8840-4D1C-B5E7-A5CE2584EA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314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E4E77-8840-4D1C-B5E7-A5CE2584EA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26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Automated data-driven systems that employ machine learning and other artificial intelligence technologies increasingly make decisions that affect our lives.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loan or job applications should be approved? How likely is a criminal offender to commit another crime? Does a set of medical images indicate that an individual has cancer? Which advertisements and recommendations should be shown to people as they interact in the digital and physical world?</a:t>
            </a:r>
            <a:r>
              <a:rPr lang="en-US" dirty="0">
                <a:effectLst/>
              </a:rPr>
              <a:t> 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E4E77-8840-4D1C-B5E7-A5CE2584EA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86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E4E77-8840-4D1C-B5E7-A5CE2584EA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345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 of cars labeled “sports car” by VGG16 ImageNet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 (a) and receptive fields of the most influential feature map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a comparative quantity that characterizes the model’s tendency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predict “sports car” over “convertible” (b). In most cases,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 within the field contain the top of the car, which is the key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distinctive concept between these classes.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DBCCA6-A106-A94C-9E74-45800D5FF21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31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E4E77-8840-4D1C-B5E7-A5CE2584EA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96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2E4E77-8840-4D1C-B5E7-A5CE2584EA0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93914"/>
            <a:ext cx="12192000" cy="63354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0423" y="2461307"/>
            <a:ext cx="9144000" cy="2387600"/>
          </a:xfrm>
        </p:spPr>
        <p:txBody>
          <a:bodyPr anchor="b"/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0423" y="4932817"/>
            <a:ext cx="9144000" cy="1100590"/>
          </a:xfrm>
        </p:spPr>
        <p:txBody>
          <a:bodyPr/>
          <a:lstStyle>
            <a:lvl1pPr marL="0" indent="0" algn="l">
              <a:buNone/>
              <a:defRPr sz="1800" i="1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585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0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446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975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224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631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611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584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94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250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16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/>
          <a:lstStyle/>
          <a:p>
            <a:fld id="{22ADB09B-CC54-440C-9564-6DC8C19BB2A5}" type="datetimeFigureOut">
              <a:rPr lang="en-US" smtClean="0"/>
              <a:t>8/19/18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532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1023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Rectangle 9"/>
          <p:cNvSpPr/>
          <p:nvPr userDrawn="1"/>
        </p:nvSpPr>
        <p:spPr>
          <a:xfrm>
            <a:off x="0" y="97025"/>
            <a:ext cx="12192000" cy="10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Rectangle 10"/>
          <p:cNvSpPr/>
          <p:nvPr userDrawn="1"/>
        </p:nvSpPr>
        <p:spPr>
          <a:xfrm flipV="1">
            <a:off x="0" y="198499"/>
            <a:ext cx="12192000" cy="1051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/>
          <p:cNvSpPr/>
          <p:nvPr userDrawn="1"/>
        </p:nvSpPr>
        <p:spPr>
          <a:xfrm>
            <a:off x="0" y="6628097"/>
            <a:ext cx="12192000" cy="13579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93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C87362-133A-4923-9483-C19EA92A4A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 flipV="1">
            <a:off x="0" y="6763890"/>
            <a:ext cx="12192000" cy="10353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Rectangle 13"/>
          <p:cNvSpPr/>
          <p:nvPr userDrawn="1"/>
        </p:nvSpPr>
        <p:spPr>
          <a:xfrm>
            <a:off x="0" y="6759972"/>
            <a:ext cx="12192000" cy="1014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415232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51" y="1054377"/>
            <a:ext cx="4298946" cy="47492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626" y="3609969"/>
            <a:ext cx="1285503" cy="13171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83300" y="1752877"/>
            <a:ext cx="531536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b="1" dirty="0" smtClean="0">
                <a:solidFill>
                  <a:schemeClr val="bg1"/>
                </a:solidFill>
              </a:rPr>
              <a:t>Accountable Deep Learning</a:t>
            </a:r>
          </a:p>
          <a:p>
            <a:pPr algn="r"/>
            <a:r>
              <a:rPr lang="en-US" sz="2800" dirty="0" smtClean="0">
                <a:solidFill>
                  <a:schemeClr val="bg1"/>
                </a:solidFill>
              </a:rPr>
              <a:t>Piotr (Peter) </a:t>
            </a:r>
            <a:r>
              <a:rPr lang="en-US" sz="2800" dirty="0" err="1" smtClean="0">
                <a:solidFill>
                  <a:schemeClr val="bg1"/>
                </a:solidFill>
              </a:rPr>
              <a:t>Mardziel</a:t>
            </a:r>
            <a:endParaRPr lang="en-US" sz="2800" dirty="0" smtClean="0">
              <a:solidFill>
                <a:schemeClr val="bg1"/>
              </a:solidFill>
            </a:endParaRPr>
          </a:p>
          <a:p>
            <a:pPr algn="r"/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7" name="Right Brace 6"/>
          <p:cNvSpPr/>
          <p:nvPr/>
        </p:nvSpPr>
        <p:spPr>
          <a:xfrm>
            <a:off x="4956248" y="901700"/>
            <a:ext cx="317500" cy="5054600"/>
          </a:xfrm>
          <a:prstGeom prst="rightBrace">
            <a:avLst>
              <a:gd name="adj1" fmla="val 52333"/>
              <a:gd name="adj2" fmla="val 86934"/>
            </a:avLst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80117" y="5009447"/>
            <a:ext cx="387025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Accountable Systems Lab</a:t>
            </a:r>
          </a:p>
          <a:p>
            <a:r>
              <a:rPr lang="en-US" sz="2400" dirty="0" err="1">
                <a:solidFill>
                  <a:schemeClr val="bg1"/>
                </a:solidFill>
              </a:rPr>
              <a:t>fairlyaccountable.org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58784" y="6192510"/>
            <a:ext cx="3454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@ Silicon Valley (rest @ Pittsburgh)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480796" y="908327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644249" y="908327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517602" y="2597427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2663175" y="2598082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1580926" y="4114522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2186126" y="5829578"/>
            <a:ext cx="12" cy="36293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25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88F403-9326-684C-B08A-D6436E5F3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classified as sports car instead of convertible?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C497324-8FB8-0C4C-86E0-A422643891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65" b="47124"/>
          <a:stretch/>
        </p:blipFill>
        <p:spPr>
          <a:xfrm>
            <a:off x="2298358" y="1415313"/>
            <a:ext cx="6919784" cy="31981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C417243-2D89-CB45-8DB8-614869A1940C}"/>
              </a:ext>
            </a:extLst>
          </p:cNvPr>
          <p:cNvSpPr txBox="1"/>
          <p:nvPr/>
        </p:nvSpPr>
        <p:spPr>
          <a:xfrm>
            <a:off x="2985943" y="4948765"/>
            <a:ext cx="1631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image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BF4F18C-ED20-0542-B77E-DEA3C3A17E28}"/>
              </a:ext>
            </a:extLst>
          </p:cNvPr>
          <p:cNvSpPr txBox="1"/>
          <p:nvPr/>
        </p:nvSpPr>
        <p:spPr>
          <a:xfrm>
            <a:off x="6016134" y="4948765"/>
            <a:ext cx="3202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Influence-directed Explanation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2343AED-BDB3-214F-BF2E-0D30BD59A61E}"/>
              </a:ext>
            </a:extLst>
          </p:cNvPr>
          <p:cNvSpPr/>
          <p:nvPr/>
        </p:nvSpPr>
        <p:spPr>
          <a:xfrm>
            <a:off x="2187146" y="5653411"/>
            <a:ext cx="7797113" cy="76435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Uncovers high-level concepts that generalize across input instances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1415701-9FC3-1947-A812-7A8A77A45B35}"/>
              </a:ext>
            </a:extLst>
          </p:cNvPr>
          <p:cNvSpPr/>
          <p:nvPr/>
        </p:nvSpPr>
        <p:spPr>
          <a:xfrm>
            <a:off x="671445" y="1213638"/>
            <a:ext cx="26567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VGG16 ImageNet model </a:t>
            </a:r>
          </a:p>
        </p:txBody>
      </p:sp>
    </p:spTree>
    <p:extLst>
      <p:ext uri="{BB962C8B-B14F-4D97-AF65-F5344CB8AC3E}">
        <p14:creationId xmlns:p14="http://schemas.microsoft.com/office/powerpoint/2010/main" val="22034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Vision: Explainable Machine Learning Systems</a:t>
            </a:r>
            <a:br>
              <a:rPr lang="en-US" dirty="0"/>
            </a:br>
            <a:endParaRPr lang="en-US" sz="28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AD0D08CB-DDBF-2E4D-9328-6B8F269B5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078" y="4393869"/>
            <a:ext cx="10515600" cy="150816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Enable humans + machines to make better decisions together</a:t>
            </a:r>
          </a:p>
          <a:p>
            <a:r>
              <a:rPr lang="en-US" dirty="0"/>
              <a:t>Build trust in and debug models</a:t>
            </a:r>
          </a:p>
          <a:p>
            <a:r>
              <a:rPr lang="en-US" dirty="0"/>
              <a:t>Guard against societal harms, e.g. unfairness</a:t>
            </a:r>
          </a:p>
          <a:p>
            <a:r>
              <a:rPr lang="en-US" dirty="0"/>
              <a:t>Comply with regulations , e.g. EU GDPR, US ECOA</a:t>
            </a:r>
          </a:p>
          <a:p>
            <a:r>
              <a:rPr lang="en-US" dirty="0"/>
              <a:t>Applications: Finance, </a:t>
            </a:r>
            <a:r>
              <a:rPr lang="en-US" dirty="0" smtClean="0"/>
              <a:t>healthcare, security, cyber-physical systems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122624D-F65C-7E48-B37D-13A53A8A1E68}"/>
              </a:ext>
            </a:extLst>
          </p:cNvPr>
          <p:cNvSpPr/>
          <p:nvPr/>
        </p:nvSpPr>
        <p:spPr>
          <a:xfrm>
            <a:off x="1782620" y="2095578"/>
            <a:ext cx="8626760" cy="916824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Reveal “meaningful information about the logic” of the  machine learnt prediction/decision model  </a:t>
            </a:r>
          </a:p>
        </p:txBody>
      </p:sp>
    </p:spTree>
    <p:extLst>
      <p:ext uri="{BB962C8B-B14F-4D97-AF65-F5344CB8AC3E}">
        <p14:creationId xmlns:p14="http://schemas.microsoft.com/office/powerpoint/2010/main" val="45499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51" y="1054377"/>
            <a:ext cx="4298946" cy="47492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626" y="3609969"/>
            <a:ext cx="1285503" cy="13171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530669" y="1629766"/>
            <a:ext cx="601626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3600" dirty="0" smtClean="0">
                <a:solidFill>
                  <a:schemeClr val="bg1"/>
                </a:solidFill>
              </a:rPr>
              <a:t>Piotr (Peter): piotrm@cmu.edu</a:t>
            </a:r>
          </a:p>
          <a:p>
            <a:pPr algn="just"/>
            <a:r>
              <a:rPr lang="en-US" sz="3600" dirty="0" err="1" smtClean="0">
                <a:solidFill>
                  <a:schemeClr val="bg1"/>
                </a:solidFill>
              </a:rPr>
              <a:t>Anupam</a:t>
            </a:r>
            <a:r>
              <a:rPr lang="en-US" sz="3600" dirty="0" smtClean="0">
                <a:solidFill>
                  <a:schemeClr val="bg1"/>
                </a:solidFill>
              </a:rPr>
              <a:t>: </a:t>
            </a:r>
            <a:r>
              <a:rPr lang="en-US" sz="3600" dirty="0" err="1" smtClean="0">
                <a:solidFill>
                  <a:schemeClr val="bg1"/>
                </a:solidFill>
              </a:rPr>
              <a:t>danupam@cmu.edu</a:t>
            </a:r>
            <a:endParaRPr lang="en-US" sz="3600" dirty="0" smtClean="0">
              <a:solidFill>
                <a:schemeClr val="bg1"/>
              </a:solidFill>
            </a:endParaRPr>
          </a:p>
          <a:p>
            <a:pPr algn="just"/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7" name="Right Brace 6"/>
          <p:cNvSpPr/>
          <p:nvPr/>
        </p:nvSpPr>
        <p:spPr>
          <a:xfrm>
            <a:off x="4956248" y="901700"/>
            <a:ext cx="317500" cy="5054600"/>
          </a:xfrm>
          <a:prstGeom prst="rightBrace">
            <a:avLst>
              <a:gd name="adj1" fmla="val 52333"/>
              <a:gd name="adj2" fmla="val 86934"/>
            </a:avLst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80117" y="5009447"/>
            <a:ext cx="387025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Accountable Systems Lab</a:t>
            </a:r>
          </a:p>
          <a:p>
            <a:r>
              <a:rPr lang="en-US" sz="2400" dirty="0" err="1">
                <a:solidFill>
                  <a:schemeClr val="bg1"/>
                </a:solidFill>
              </a:rPr>
              <a:t>fairlyaccountable.org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58784" y="6192510"/>
            <a:ext cx="3454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@ Silicon Valley (rest @ Pittsburgh)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Rounded Rectangle 24"/>
          <p:cNvSpPr/>
          <p:nvPr/>
        </p:nvSpPr>
        <p:spPr>
          <a:xfrm>
            <a:off x="480796" y="908327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2644249" y="908327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517602" y="2597427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2663175" y="2598082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1580926" y="4114522"/>
            <a:ext cx="1210400" cy="16891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2186126" y="5829578"/>
            <a:ext cx="12" cy="362932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851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basic machine learning before and after diagram.</a:t>
            </a:r>
          </a:p>
          <a:p>
            <a:r>
              <a:rPr lang="en-US" dirty="0" smtClean="0"/>
              <a:t>past: humans understand system and offer a solution</a:t>
            </a:r>
          </a:p>
          <a:p>
            <a:r>
              <a:rPr lang="en-US" dirty="0" smtClean="0"/>
              <a:t>now: computers process data and construct an artifact /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698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296" y="89750"/>
            <a:ext cx="10515600" cy="1325563"/>
          </a:xfrm>
        </p:spPr>
        <p:txBody>
          <a:bodyPr/>
          <a:lstStyle/>
          <a:p>
            <a:r>
              <a:rPr lang="en-US" dirty="0"/>
              <a:t>Machine Learning Systems are Ubiquitous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296" y="2193090"/>
            <a:ext cx="4686300" cy="24217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296" y="3653942"/>
            <a:ext cx="6057900" cy="1664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296" y="1246691"/>
            <a:ext cx="5786438" cy="8786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296" y="5314863"/>
            <a:ext cx="4550569" cy="1521619"/>
          </a:xfrm>
          <a:prstGeom prst="rect">
            <a:avLst/>
          </a:prstGeom>
        </p:spPr>
      </p:pic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3</a:t>
            </a:fld>
            <a:endParaRPr lang="en-US"/>
          </a:p>
        </p:txBody>
      </p:sp>
      <p:pic>
        <p:nvPicPr>
          <p:cNvPr id="14" name="Picture 14" descr="http://lh5.ggpht.com/-J7Q7cUDEFOU/S_bKEoyMSzI/AAAAAAAAGIw/PZJduitsVa0/largeNewGoogleLogoFinalFlat-a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9640787" y="3878221"/>
            <a:ext cx="1905000" cy="73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16" descr="http://t1.gstatic.com/images?q=tbn:ANd9GcQDJY6z3_7SRqeLUuu0IcTkzXRXTmWf8lxwoZvj-wSGzeeLpFQr_Q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9713496" y="4589814"/>
            <a:ext cx="1676400" cy="554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9535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go wrong?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500" y="1812925"/>
            <a:ext cx="5067300" cy="4351338"/>
          </a:xfrm>
        </p:spPr>
        <p:txBody>
          <a:bodyPr/>
          <a:lstStyle/>
          <a:p>
            <a:r>
              <a:rPr lang="en-US" dirty="0" smtClean="0"/>
              <a:t>Bugs</a:t>
            </a:r>
          </a:p>
          <a:p>
            <a:pPr lvl="1"/>
            <a:r>
              <a:rPr lang="en-US" dirty="0" smtClean="0"/>
              <a:t>Model incorporates inconsequential inputs</a:t>
            </a:r>
          </a:p>
          <a:p>
            <a:r>
              <a:rPr lang="en-US" dirty="0" smtClean="0"/>
              <a:t>Privacy</a:t>
            </a:r>
          </a:p>
          <a:p>
            <a:pPr lvl="1"/>
            <a:r>
              <a:rPr lang="en-US" dirty="0" smtClean="0"/>
              <a:t>Model infers sensitive information and uses it</a:t>
            </a:r>
          </a:p>
          <a:p>
            <a:r>
              <a:rPr lang="en-US" dirty="0" smtClean="0"/>
              <a:t>Discrimination</a:t>
            </a:r>
          </a:p>
          <a:p>
            <a:pPr lvl="1"/>
            <a:r>
              <a:rPr lang="en-US" dirty="0" smtClean="0"/>
              <a:t>Model makes use of protected class for restricted purposes</a:t>
            </a:r>
          </a:p>
          <a:p>
            <a:r>
              <a:rPr lang="en-US" dirty="0" smtClean="0"/>
              <a:t>Compliance with regulations</a:t>
            </a:r>
          </a:p>
          <a:p>
            <a:pPr lvl="1"/>
            <a:r>
              <a:rPr lang="en-US" dirty="0" smtClean="0"/>
              <a:t>US ECOA, HIPAA; EU GDPR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5300" y="1594701"/>
            <a:ext cx="6464300" cy="324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991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Basics of deep learning.</a:t>
            </a:r>
          </a:p>
          <a:p>
            <a:r>
              <a:rPr lang="en-US" dirty="0" smtClean="0"/>
              <a:t>Artifact / model is particularly opaque</a:t>
            </a:r>
          </a:p>
          <a:p>
            <a:r>
              <a:rPr lang="en-US" dirty="0" smtClean="0"/>
              <a:t>Inputs may not be understandable in isolation</a:t>
            </a:r>
          </a:p>
          <a:p>
            <a:r>
              <a:rPr lang="en-US" dirty="0" smtClean="0"/>
              <a:t>Example application areas.</a:t>
            </a:r>
          </a:p>
          <a:p>
            <a:pPr lvl="1"/>
            <a:r>
              <a:rPr lang="en-US" dirty="0" smtClean="0"/>
              <a:t>Translation / other NLP</a:t>
            </a:r>
          </a:p>
          <a:p>
            <a:pPr lvl="2"/>
            <a:r>
              <a:rPr lang="en-US" dirty="0" smtClean="0"/>
              <a:t>Speech recognition</a:t>
            </a:r>
          </a:p>
          <a:p>
            <a:pPr lvl="1"/>
            <a:r>
              <a:rPr lang="en-US" dirty="0" smtClean="0"/>
              <a:t>Vision</a:t>
            </a:r>
          </a:p>
          <a:p>
            <a:pPr lvl="2"/>
            <a:r>
              <a:rPr lang="en-US" dirty="0" smtClean="0"/>
              <a:t>object classification</a:t>
            </a:r>
          </a:p>
          <a:p>
            <a:pPr lvl="2"/>
            <a:r>
              <a:rPr lang="en-US" dirty="0" smtClean="0"/>
              <a:t>healthcare</a:t>
            </a:r>
          </a:p>
          <a:p>
            <a:pPr lvl="2"/>
            <a:r>
              <a:rPr lang="en-US" dirty="0" smtClean="0"/>
              <a:t>self driving cars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800" y="3124200"/>
            <a:ext cx="6540500" cy="3310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062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1: </a:t>
            </a:r>
            <a:r>
              <a:rPr lang="en-US" dirty="0" err="1" smtClean="0"/>
              <a:t>Debiasing</a:t>
            </a:r>
            <a:r>
              <a:rPr lang="en-US" dirty="0" smtClean="0"/>
              <a:t> neural natural language processing systems</a:t>
            </a:r>
          </a:p>
          <a:p>
            <a:pPr lvl="1"/>
            <a:r>
              <a:rPr lang="en-US" dirty="0" smtClean="0"/>
              <a:t>“Man is to programmer as woman is to home-maker.” </a:t>
            </a:r>
          </a:p>
          <a:p>
            <a:r>
              <a:rPr lang="en-US" dirty="0" smtClean="0"/>
              <a:t>Project 2: Conditional </a:t>
            </a:r>
            <a:r>
              <a:rPr lang="en-US" dirty="0" err="1" smtClean="0"/>
              <a:t>debiasing</a:t>
            </a:r>
            <a:r>
              <a:rPr lang="en-US" dirty="0" smtClean="0"/>
              <a:t> in neural networks</a:t>
            </a:r>
          </a:p>
          <a:p>
            <a:pPr lvl="1"/>
            <a:r>
              <a:rPr lang="en-US" dirty="0" smtClean="0"/>
              <a:t>Cannot use age for credit decisions unless justified by business necessity.</a:t>
            </a:r>
          </a:p>
          <a:p>
            <a:r>
              <a:rPr lang="en-US" dirty="0" smtClean="0"/>
              <a:t>Project 3: Explaining neural networks</a:t>
            </a:r>
          </a:p>
          <a:p>
            <a:pPr lvl="1"/>
            <a:r>
              <a:rPr lang="en-US" dirty="0" smtClean="0"/>
              <a:t>Why did the network classify this image as a convertible car?</a:t>
            </a:r>
          </a:p>
          <a:p>
            <a:r>
              <a:rPr lang="en-US" dirty="0" smtClean="0"/>
              <a:t>other projects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810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Project 1: </a:t>
            </a:r>
            <a:r>
              <a:rPr lang="en-US" dirty="0" err="1" smtClean="0"/>
              <a:t>Debiasing</a:t>
            </a:r>
            <a:r>
              <a:rPr lang="en-US" dirty="0" smtClean="0"/>
              <a:t> NLP </a:t>
            </a:r>
            <a:r>
              <a:rPr lang="en-US" sz="2200" dirty="0" smtClean="0"/>
              <a:t>[Lu, </a:t>
            </a:r>
            <a:r>
              <a:rPr lang="en-US" sz="2200" dirty="0" err="1" smtClean="0"/>
              <a:t>Mardziel</a:t>
            </a:r>
            <a:r>
              <a:rPr lang="en-US" sz="2200" dirty="0" smtClean="0"/>
              <a:t>, </a:t>
            </a:r>
            <a:r>
              <a:rPr lang="en-US" sz="2200" dirty="0" err="1" smtClean="0"/>
              <a:t>Datta</a:t>
            </a:r>
            <a:r>
              <a:rPr lang="en-US" sz="2200" dirty="0" smtClean="0"/>
              <a:t>] 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04405" y="1646237"/>
            <a:ext cx="78450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Man is to programmer as woman is to homemaker.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30248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Project 2: Conditional </a:t>
            </a:r>
            <a:r>
              <a:rPr lang="en-US" dirty="0" err="1" smtClean="0"/>
              <a:t>debiasing</a:t>
            </a:r>
            <a:r>
              <a:rPr lang="en-US" dirty="0" smtClean="0"/>
              <a:t> </a:t>
            </a:r>
            <a:r>
              <a:rPr lang="en-US" sz="2200" dirty="0" smtClean="0"/>
              <a:t>[</a:t>
            </a:r>
            <a:r>
              <a:rPr lang="en-US" sz="2200" dirty="0" err="1" smtClean="0"/>
              <a:t>Kovaleva</a:t>
            </a:r>
            <a:r>
              <a:rPr lang="en-US" sz="2200" dirty="0" smtClean="0"/>
              <a:t>, </a:t>
            </a:r>
            <a:r>
              <a:rPr lang="en-US" sz="2200" dirty="0" err="1" smtClean="0"/>
              <a:t>Mardziel</a:t>
            </a:r>
            <a:r>
              <a:rPr lang="en-US" sz="2200" dirty="0" smtClean="0"/>
              <a:t>,</a:t>
            </a:r>
            <a:r>
              <a:rPr lang="en-US" sz="2200" dirty="0" smtClean="0"/>
              <a:t> </a:t>
            </a:r>
            <a:r>
              <a:rPr lang="en-US" sz="2200" dirty="0" err="1" smtClean="0"/>
              <a:t>Datta</a:t>
            </a:r>
            <a:r>
              <a:rPr lang="en-US" sz="2200" dirty="0" smtClean="0"/>
              <a:t>] 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04405" y="1646237"/>
            <a:ext cx="918642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Age cannot be used to make credit decisions.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Problem: age can be used even if it is not explicitly an input.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/>
              <a:t>Can be inferred from explicit inputs.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131691"/>
            <a:ext cx="4165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134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Project 3: Explaining </a:t>
            </a:r>
            <a:r>
              <a:rPr lang="en-US" dirty="0"/>
              <a:t>deep networks </a:t>
            </a:r>
            <a:r>
              <a:rPr lang="en-US" sz="2200" dirty="0"/>
              <a:t>[</a:t>
            </a:r>
            <a:r>
              <a:rPr lang="en-US" sz="2200" dirty="0" err="1"/>
              <a:t>Leino</a:t>
            </a:r>
            <a:r>
              <a:rPr lang="en-US" sz="2200" dirty="0"/>
              <a:t>, Sen, Li, Datta, </a:t>
            </a:r>
            <a:r>
              <a:rPr lang="en-US" sz="2200" dirty="0" err="1" smtClean="0"/>
              <a:t>Fredrikson</a:t>
            </a:r>
            <a:r>
              <a:rPr lang="en-US" sz="2200" dirty="0" smtClean="0"/>
              <a:t>] 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87362-133A-4923-9483-C19EA92A4A8F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04405" y="1646237"/>
            <a:ext cx="850457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Identify causally influential neurons in internal layers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Give them interpretation using visualization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1481849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MU">
      <a:dk1>
        <a:sysClr val="windowText" lastClr="000000"/>
      </a:dk1>
      <a:lt1>
        <a:sysClr val="window" lastClr="FFFFFF"/>
      </a:lt1>
      <a:dk2>
        <a:srgbClr val="75787B"/>
      </a:dk2>
      <a:lt2>
        <a:srgbClr val="C5C5C5"/>
      </a:lt2>
      <a:accent1>
        <a:srgbClr val="AF1E2D"/>
      </a:accent1>
      <a:accent2>
        <a:srgbClr val="ED7D31"/>
      </a:accent2>
      <a:accent3>
        <a:srgbClr val="C5C5C5"/>
      </a:accent3>
      <a:accent4>
        <a:srgbClr val="EAAF0F"/>
      </a:accent4>
      <a:accent5>
        <a:srgbClr val="00337F"/>
      </a:accent5>
      <a:accent6>
        <a:srgbClr val="008751"/>
      </a:accent6>
      <a:hlink>
        <a:srgbClr val="0563C1"/>
      </a:hlink>
      <a:folHlink>
        <a:srgbClr val="954F72"/>
      </a:folHlink>
    </a:clrScheme>
    <a:fontScheme name="Segoe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MU-template-4x3" id="{6E563709-D487-443C-ABF6-22ED6EFCC918}" vid="{A9DF6E2E-F4D2-4E0B-A32B-6E8408582AB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80118</TotalTime>
  <Words>461</Words>
  <Application>Microsoft Macintosh PowerPoint</Application>
  <PresentationFormat>Widescreen</PresentationFormat>
  <Paragraphs>88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Segoe UI</vt:lpstr>
      <vt:lpstr>Segoe UI Light</vt:lpstr>
      <vt:lpstr>Arial</vt:lpstr>
      <vt:lpstr>Office Theme</vt:lpstr>
      <vt:lpstr>PowerPoint Presentation</vt:lpstr>
      <vt:lpstr>Machine Learning</vt:lpstr>
      <vt:lpstr>Machine Learning Systems are Ubiquitous</vt:lpstr>
      <vt:lpstr>What can go wrong?</vt:lpstr>
      <vt:lpstr>Deep Learning</vt:lpstr>
      <vt:lpstr>Current Projects</vt:lpstr>
      <vt:lpstr> Project 1: Debiasing NLP [Lu, Mardziel, Datta]   </vt:lpstr>
      <vt:lpstr> Project 2: Conditional debiasing [Kovaleva, Mardziel, Datta]   </vt:lpstr>
      <vt:lpstr> Project 3: Explaining deep networks [Leino, Sen, Li, Datta, Fredrikson]   </vt:lpstr>
      <vt:lpstr>Why classified as sports car instead of convertible?</vt:lpstr>
      <vt:lpstr>Vision: Explainable Machine Learning Systems 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Privacy and Fairness through Accountability</dc:title>
  <dc:creator>Shayak</dc:creator>
  <cp:lastModifiedBy>Microsoft Office User</cp:lastModifiedBy>
  <cp:revision>856</cp:revision>
  <cp:lastPrinted>2017-10-20T18:15:12Z</cp:lastPrinted>
  <dcterms:created xsi:type="dcterms:W3CDTF">2015-11-30T15:06:36Z</dcterms:created>
  <dcterms:modified xsi:type="dcterms:W3CDTF">2018-08-20T06:45:51Z</dcterms:modified>
</cp:coreProperties>
</file>